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6" r:id="rId5"/>
    <p:sldId id="257" r:id="rId6"/>
    <p:sldId id="266" r:id="rId7"/>
    <p:sldId id="261" r:id="rId8"/>
    <p:sldId id="262" r:id="rId9"/>
    <p:sldId id="263" r:id="rId10"/>
    <p:sldId id="264" r:id="rId11"/>
    <p:sldId id="265" r:id="rId12"/>
    <p:sldId id="27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3532"/>
    <a:srgbClr val="00A0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33" autoAdjust="0"/>
    <p:restoredTop sz="70506" autoAdjust="0"/>
  </p:normalViewPr>
  <p:slideViewPr>
    <p:cSldViewPr snapToGrid="0">
      <p:cViewPr varScale="1">
        <p:scale>
          <a:sx n="50" d="100"/>
          <a:sy n="50" d="100"/>
        </p:scale>
        <p:origin x="176" y="928"/>
      </p:cViewPr>
      <p:guideLst/>
    </p:cSldViewPr>
  </p:slideViewPr>
  <p:outlineViewPr>
    <p:cViewPr>
      <p:scale>
        <a:sx n="33" d="100"/>
        <a:sy n="33" d="100"/>
      </p:scale>
      <p:origin x="0" y="-436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241CB6-6FDA-4E8B-A55E-848A575F8157}" type="datetimeFigureOut">
              <a:rPr lang="en-GB" smtClean="0"/>
              <a:t>03/10/2020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95C2A4-F070-4236-AE80-E15C60766F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564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GB" dirty="0"/>
                  <a:t>In deriving the equation from the truth table. The values are tabulated as shown in the slide. From the truth table, the value of AB was column while the value of C was for the row. When AB = 0, and C=0, the value of the function is 0. When AB =0 and C = 1, the value of function is 1. When AB = 11 and C = 0, the value of the function was 1. This was replicated for the entire table. </a:t>
                </a:r>
              </a:p>
              <a:p>
                <a:endParaRPr lang="en-GB" dirty="0"/>
              </a:p>
              <a:p>
                <a:r>
                  <a:rPr lang="en-GB" dirty="0"/>
                  <a:t>To derive the function from the K-Map, we will group two continuous cells with value 1 as demonstrated in the table. </a:t>
                </a:r>
              </a:p>
              <a:p>
                <a:r>
                  <a:rPr lang="en-GB" dirty="0"/>
                  <a:t>Note: This grouping can only be done for 1, 2, 4 or 8 cells because they are multiple of 2s. </a:t>
                </a:r>
              </a:p>
              <a:p>
                <a:endParaRPr lang="en-GB" dirty="0"/>
              </a:p>
              <a:p>
                <a:r>
                  <a:rPr lang="en-GB" dirty="0"/>
                  <a:t>In this row, C= 0 which means that the inverse is what will be useful. For the two cells, B only has constant value among the two cells. Hence, it is valid. The value of A is changing thereby making the value of 1 not dependent on it. The first operand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𝐵</m:t>
                    </m:r>
                    <m:acc>
                      <m:accPr>
                        <m:chr m:val="̅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acc>
                  </m:oMath>
                </a14:m>
                <a:r>
                  <a:rPr lang="en-GB" dirty="0"/>
                  <a:t> was derived.</a:t>
                </a:r>
              </a:p>
              <a:p>
                <a:r>
                  <a:rPr lang="en-GB" dirty="0"/>
                  <a:t>In the second group,  C does not have constant value thereby making it irrelevant to the result of the function. Since AB have constant value, it will be the second operand. However, B has a value of 0 which implies that only the inverse will be used. The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𝐴</m:t>
                    </m:r>
                    <m:acc>
                      <m:accPr>
                        <m:chr m:val="̅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acc>
                  </m:oMath>
                </a14:m>
                <a:r>
                  <a:rPr lang="en-GB" dirty="0"/>
                  <a:t> was derived.</a:t>
                </a:r>
              </a:p>
              <a:p>
                <a:endParaRPr lang="en-GB" dirty="0"/>
              </a:p>
              <a:p>
                <a:r>
                  <a:rPr lang="en-GB" dirty="0"/>
                  <a:t>The equation was tested and the result showed the correctness. 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GB" dirty="0"/>
                  <a:t>In deriving the equation from the truth table. The values are tabulated as shown in the slide. From the truth table, the value of AB was column while the value of C was for the row. When AB = 0, and C=0, the value of the function is 0. When AB =0 and C = 1, the value of function is 1. When AB = 11 and C = 0, the value of the function was 1. This was replicated for the entire table. </a:t>
                </a:r>
              </a:p>
              <a:p>
                <a:endParaRPr lang="en-GB" dirty="0"/>
              </a:p>
              <a:p>
                <a:r>
                  <a:rPr lang="en-GB" dirty="0"/>
                  <a:t>To derive the function from the K-Map, we will group two continuous cells with value 1 as demonstrated in the table. </a:t>
                </a:r>
              </a:p>
              <a:p>
                <a:r>
                  <a:rPr lang="en-GB" dirty="0"/>
                  <a:t>Note: This grouping can only be done for 1, 2, 4 or 8 cells because they are multiple of 2s. </a:t>
                </a:r>
              </a:p>
              <a:p>
                <a:endParaRPr lang="en-GB" dirty="0"/>
              </a:p>
              <a:p>
                <a:r>
                  <a:rPr lang="en-GB" dirty="0"/>
                  <a:t>In this row, C= 0 which means that the inverse is what will be useful. For the two cells, B only has constant value among the two cells. Hence, it is valid. The value of A is changing thereby making the value of 1 not dependent on it. The first operand </a:t>
                </a:r>
                <a:r>
                  <a:rPr lang="en-GB" i="0">
                    <a:latin typeface="Cambria Math" panose="02040503050406030204" pitchFamily="18" charset="0"/>
                  </a:rPr>
                  <a:t>𝐵𝐶 ̅</a:t>
                </a:r>
                <a:r>
                  <a:rPr lang="en-GB" dirty="0"/>
                  <a:t> was derived.</a:t>
                </a:r>
              </a:p>
              <a:p>
                <a:r>
                  <a:rPr lang="en-GB" dirty="0"/>
                  <a:t>In the second group,  C does not have constant value thereby making it irrelevant to the result of the function. Since AB have constant value, it will be the second operand. However, B has a value of 0 which implies that only the inverse will be used. The </a:t>
                </a:r>
                <a:r>
                  <a:rPr lang="en-GB" i="0">
                    <a:latin typeface="Cambria Math" panose="02040503050406030204" pitchFamily="18" charset="0"/>
                  </a:rPr>
                  <a:t>𝐴𝐵 ̅</a:t>
                </a:r>
                <a:r>
                  <a:rPr lang="en-GB" dirty="0"/>
                  <a:t> was derived.</a:t>
                </a:r>
              </a:p>
              <a:p>
                <a:endParaRPr lang="en-GB" dirty="0"/>
              </a:p>
              <a:p>
                <a:r>
                  <a:rPr lang="en-GB" dirty="0"/>
                  <a:t>The equation was tested and the result showed the correctness. </a:t>
                </a:r>
              </a:p>
              <a:p>
                <a:endParaRPr lang="en-GB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95C2A4-F070-4236-AE80-E15C60766F6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2448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95C2A4-F070-4236-AE80-E15C60766F6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258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A0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CCC67-8755-4C7F-95C9-D98ED7841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noFill/>
          <a:ln>
            <a:noFill/>
          </a:ln>
        </p:spPr>
        <p:txBody>
          <a:bodyPr anchor="ctr"/>
          <a:lstStyle>
            <a:lvl1pPr algn="ctr">
              <a:defRPr sz="6000" cap="all" baseline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F41145-FD27-473A-94AC-ABE0D7CDC1CF}"/>
              </a:ext>
            </a:extLst>
          </p:cNvPr>
          <p:cNvSpPr/>
          <p:nvPr userDrawn="1"/>
        </p:nvSpPr>
        <p:spPr>
          <a:xfrm>
            <a:off x="0" y="5094000"/>
            <a:ext cx="12192000" cy="176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21AA752F-11B8-4516-853E-EFD4393FC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0693" y="4680487"/>
            <a:ext cx="4255377" cy="25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250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1266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8D7C0-5258-4E4C-9DE6-8D3E0E3CA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9204000" cy="6858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0F7414-BB78-47EB-89E0-3426673D1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04000" y="0"/>
            <a:ext cx="2988000" cy="6858001"/>
          </a:xfrm>
          <a:solidFill>
            <a:srgbClr val="063532"/>
          </a:solidFill>
          <a:ln>
            <a:solidFill>
              <a:srgbClr val="06353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03749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91979B-59EA-4CCE-8503-0F299579E4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687"/>
            <a:ext cx="9204000" cy="68553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06C97A-F7FB-4FD7-B09C-7BE5B50322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04000" y="0"/>
            <a:ext cx="2988000" cy="6858000"/>
          </a:xfrm>
          <a:solidFill>
            <a:srgbClr val="063532"/>
          </a:solidFill>
          <a:ln>
            <a:solidFill>
              <a:srgbClr val="06353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0890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6996C-B551-4F54-91B3-FA5917735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72FB0-FBE2-4395-983D-F8D8D4E2A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996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AB5A-DA2E-492C-B8B5-EF222801E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noFill/>
          <a:ln>
            <a:noFill/>
          </a:ln>
        </p:spPr>
        <p:txBody>
          <a:bodyPr anchor="ctr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051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A6BB-B17B-4251-885C-A7D59834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E501D-C73B-4265-B953-B7BCE5FCF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574498"/>
            <a:ext cx="6019800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EA1FA-707F-4F7A-885E-9217F4615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74498"/>
            <a:ext cx="6019795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5053C7-C2A0-4A35-8C6C-54CE7D46505E}"/>
              </a:ext>
            </a:extLst>
          </p:cNvPr>
          <p:cNvCxnSpPr>
            <a:stCxn id="2" idx="2"/>
          </p:cNvCxnSpPr>
          <p:nvPr userDrawn="1"/>
        </p:nvCxnSpPr>
        <p:spPr>
          <a:xfrm>
            <a:off x="6096000" y="1325563"/>
            <a:ext cx="0" cy="5532437"/>
          </a:xfrm>
          <a:prstGeom prst="line">
            <a:avLst/>
          </a:prstGeom>
          <a:ln w="50800">
            <a:solidFill>
              <a:srgbClr val="0635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8849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A6BB-B17B-4251-885C-A7D59834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E501D-C73B-4265-B953-B7BCE5FCF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574498"/>
            <a:ext cx="6019800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EA1FA-707F-4F7A-885E-9217F4615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74498"/>
            <a:ext cx="6019795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5053C7-C2A0-4A35-8C6C-54CE7D46505E}"/>
              </a:ext>
            </a:extLst>
          </p:cNvPr>
          <p:cNvCxnSpPr>
            <a:stCxn id="2" idx="2"/>
          </p:cNvCxnSpPr>
          <p:nvPr userDrawn="1"/>
        </p:nvCxnSpPr>
        <p:spPr>
          <a:xfrm>
            <a:off x="6096000" y="1325563"/>
            <a:ext cx="0" cy="5532437"/>
          </a:xfrm>
          <a:prstGeom prst="line">
            <a:avLst/>
          </a:prstGeom>
          <a:ln w="50800">
            <a:solidFill>
              <a:srgbClr val="0635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1436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7FB9D-034B-4310-BE19-7B6460722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098664-8D46-4F6D-B21F-4F26950170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325562"/>
            <a:ext cx="6096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AF0D8B17-2977-431C-AA4D-7F18645E87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1325563"/>
            <a:ext cx="6096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BEE146D2-4798-4B50-BB3F-E6AEAED823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39080" y="5897181"/>
            <a:ext cx="440984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FC5159FC-5443-43D7-87F5-3357F23A07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3080" y="5897181"/>
            <a:ext cx="440984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1975573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7FB9D-034B-4310-BE19-7B6460722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098664-8D46-4F6D-B21F-4F26950170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325562"/>
            <a:ext cx="4068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AF0D8B17-2977-431C-AA4D-7F18645E87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87839" y="1325563"/>
            <a:ext cx="4068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BEE146D2-4798-4B50-BB3F-E6AEAED823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07678" y="1606534"/>
            <a:ext cx="406800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FC5159FC-5443-43D7-87F5-3357F23A07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606534"/>
            <a:ext cx="406800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1BA980A2-8453-4123-9F10-81897DEB37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95517" y="1325561"/>
            <a:ext cx="4068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C037C47E-4E22-4CFE-807F-0565E4228F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95517" y="1606534"/>
            <a:ext cx="406800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172817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9AEE1A3C-32B1-47F0-853B-753E92CC77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098664-8D46-4F6D-B21F-4F26950170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43800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AF0D8B17-2977-431C-AA4D-7F18645E87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3800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FC5159FC-5443-43D7-87F5-3357F23A07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2817181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2B02517A-2202-4E6C-99FC-073278ACA88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6000" y="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583D84AF-BD40-4A9C-82A4-A5A8D8D15F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26660" y="2817180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A333887B-3F95-4F6D-A901-FE1525F4F8D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0" y="6237181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C74C9DD-97E2-42EF-9561-6787877BFD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96000" y="6237181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837601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46D8F-E493-4771-B1DD-D3FB2CED9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7003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0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942978-71AA-481E-8E00-3ADA30545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rgbClr val="063532"/>
          </a:solidFill>
          <a:ln>
            <a:solidFill>
              <a:srgbClr val="06353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1E043-5AE5-416F-A4E6-AD45B0DB8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5977" y="1514982"/>
            <a:ext cx="11200047" cy="5080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3393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9" r:id="rId5"/>
    <p:sldLayoutId id="2147483653" r:id="rId6"/>
    <p:sldLayoutId id="2147483660" r:id="rId7"/>
    <p:sldLayoutId id="2147483658" r:id="rId8"/>
    <p:sldLayoutId id="2147483654" r:id="rId9"/>
    <p:sldLayoutId id="2147483655" r:id="rId10"/>
    <p:sldLayoutId id="2147483656" r:id="rId11"/>
    <p:sldLayoutId id="214748365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bg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600" kern="1200" cap="all" baseline="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1pPr>
      <a:lvl2pPr marL="36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2pPr>
      <a:lvl3pPr marL="72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3pPr>
      <a:lvl4pPr marL="108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4pPr>
      <a:lvl5pPr marL="144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openxmlformats.org/officeDocument/2006/relationships/hyperlink" Target="https://en.wikipedia.org/wiki/Karnaugh_map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7.png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10.png"/><Relationship Id="rId26" Type="http://schemas.openxmlformats.org/officeDocument/2006/relationships/image" Target="../media/image31.png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26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5" Type="http://schemas.openxmlformats.org/officeDocument/2006/relationships/image" Target="../media/image30.png"/><Relationship Id="rId2" Type="http://schemas.openxmlformats.org/officeDocument/2006/relationships/audio" Target="../media/media8.mp3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29" Type="http://schemas.openxmlformats.org/officeDocument/2006/relationships/image" Target="../media/image2.png"/><Relationship Id="rId1" Type="http://schemas.microsoft.com/office/2007/relationships/media" Target="../media/media8.mp3"/><Relationship Id="rId6" Type="http://schemas.openxmlformats.org/officeDocument/2006/relationships/image" Target="../media/image5.svg"/><Relationship Id="rId11" Type="http://schemas.openxmlformats.org/officeDocument/2006/relationships/image" Target="../media/image16.png"/><Relationship Id="rId24" Type="http://schemas.openxmlformats.org/officeDocument/2006/relationships/image" Target="../media/image29.png"/><Relationship Id="rId5" Type="http://schemas.openxmlformats.org/officeDocument/2006/relationships/image" Target="../media/image4.png"/><Relationship Id="rId15" Type="http://schemas.openxmlformats.org/officeDocument/2006/relationships/image" Target="../media/image20.png"/><Relationship Id="rId23" Type="http://schemas.openxmlformats.org/officeDocument/2006/relationships/image" Target="../media/image28.png"/><Relationship Id="rId28" Type="http://schemas.openxmlformats.org/officeDocument/2006/relationships/image" Target="../media/image33.png"/><Relationship Id="rId10" Type="http://schemas.openxmlformats.org/officeDocument/2006/relationships/image" Target="../media/image15.png"/><Relationship Id="rId19" Type="http://schemas.openxmlformats.org/officeDocument/2006/relationships/image" Target="../media/image11.sv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Relationship Id="rId27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16076-D6C8-496A-A001-2F3B806DB3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Building Logic Circuits</a:t>
            </a:r>
          </a:p>
        </p:txBody>
      </p:sp>
      <p:pic>
        <p:nvPicPr>
          <p:cNvPr id="3" name="slide-01" descr="slide-01">
            <a:hlinkClick r:id="" action="ppaction://media"/>
            <a:extLst>
              <a:ext uri="{FF2B5EF4-FFF2-40B4-BE49-F238E27FC236}">
                <a16:creationId xmlns:a16="http://schemas.microsoft.com/office/drawing/2014/main" id="{02DF9AB5-5D88-8142-837A-C5F6BFE1C8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48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9B675D-BFD9-4DBE-A7A0-1DC38C4AC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We need to build Logic Circuits?</a:t>
            </a:r>
          </a:p>
        </p:txBody>
      </p:sp>
      <p:pic>
        <p:nvPicPr>
          <p:cNvPr id="2" name="slide-02" descr="slide-02">
            <a:hlinkClick r:id="" action="ppaction://media"/>
            <a:extLst>
              <a:ext uri="{FF2B5EF4-FFF2-40B4-BE49-F238E27FC236}">
                <a16:creationId xmlns:a16="http://schemas.microsoft.com/office/drawing/2014/main" id="{AB46EA18-9914-EE40-8393-618A2258C3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25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3B68232-7ACC-428C-9A97-647752A29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Problem: How To Build an Adder?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C11FE4-DF8F-4F57-B633-FD365972B88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We have seen the main binary operators.</a:t>
            </a:r>
          </a:p>
          <a:p>
            <a:pPr marL="817200" lvl="1" indent="-457200"/>
            <a:r>
              <a:rPr lang="en-GB" dirty="0"/>
              <a:t>NOT</a:t>
            </a:r>
          </a:p>
          <a:p>
            <a:pPr marL="817200" lvl="1" indent="-457200"/>
            <a:r>
              <a:rPr lang="en-GB" dirty="0"/>
              <a:t>OR</a:t>
            </a:r>
          </a:p>
          <a:p>
            <a:pPr marL="817200" lvl="1" indent="-457200"/>
            <a:r>
              <a:rPr lang="en-GB" dirty="0"/>
              <a:t>AND</a:t>
            </a:r>
          </a:p>
          <a:p>
            <a:pPr marL="817200" lvl="1" indent="-457200"/>
            <a:r>
              <a:rPr lang="en-GB" dirty="0"/>
              <a:t>etc.</a:t>
            </a:r>
          </a:p>
          <a:p>
            <a:endParaRPr lang="en-GB" dirty="0"/>
          </a:p>
          <a:p>
            <a:r>
              <a:rPr lang="en-GB" dirty="0"/>
              <a:t>How do we use these to build a logic circuit that adds binary numbers?</a:t>
            </a: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F3883193-2CE4-4226-888A-1A435F0D1F3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56252435"/>
              </p:ext>
            </p:extLst>
          </p:nvPr>
        </p:nvGraphicFramePr>
        <p:xfrm>
          <a:off x="6172200" y="1574800"/>
          <a:ext cx="6019800" cy="509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3960">
                  <a:extLst>
                    <a:ext uri="{9D8B030D-6E8A-4147-A177-3AD203B41FA5}">
                      <a16:colId xmlns:a16="http://schemas.microsoft.com/office/drawing/2014/main" val="1467220121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3946558349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4138218847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4137144062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36832191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Carry 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Carry 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2100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4493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720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846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981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3626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6007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7048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876247"/>
                  </a:ext>
                </a:extLst>
              </a:tr>
            </a:tbl>
          </a:graphicData>
        </a:graphic>
      </p:graphicFrame>
      <p:pic>
        <p:nvPicPr>
          <p:cNvPr id="2" name="slide-03" descr="slide-03">
            <a:hlinkClick r:id="" action="ppaction://media"/>
            <a:extLst>
              <a:ext uri="{FF2B5EF4-FFF2-40B4-BE49-F238E27FC236}">
                <a16:creationId xmlns:a16="http://schemas.microsoft.com/office/drawing/2014/main" id="{79E44AEE-D9BE-1D48-96DD-EDD4B7F948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91485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213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3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BA981-CD49-4D4F-A6BB-8443D12CB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Karnaugh Map (K-map)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0C375-4CF5-471E-B73C-49960F27145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Simplifying Boolean expressions using laws becomes difficult and error-prone with multiple variables.</a:t>
            </a:r>
          </a:p>
          <a:p>
            <a:endParaRPr lang="en-GB" dirty="0"/>
          </a:p>
          <a:p>
            <a:r>
              <a:rPr lang="en-GB" dirty="0"/>
              <a:t>Karnaugh Maps allow us to simplify expressions visually.</a:t>
            </a:r>
          </a:p>
          <a:p>
            <a:endParaRPr lang="en-GB" dirty="0"/>
          </a:p>
          <a:p>
            <a:r>
              <a:rPr lang="en-GB" dirty="0"/>
              <a:t>It is best used for problems with 3 or 4 variables.</a:t>
            </a:r>
          </a:p>
        </p:txBody>
      </p:sp>
      <p:pic>
        <p:nvPicPr>
          <p:cNvPr id="6" name="Content Placeholder 5" descr="A close up of a keyboard&#10;&#10;Description automatically generated">
            <a:extLst>
              <a:ext uri="{FF2B5EF4-FFF2-40B4-BE49-F238E27FC236}">
                <a16:creationId xmlns:a16="http://schemas.microsoft.com/office/drawing/2014/main" id="{098C260A-296C-45FB-87DA-B83285FAD4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848511" y="1574800"/>
            <a:ext cx="4667177" cy="5091113"/>
          </a:xfrm>
        </p:spPr>
      </p:pic>
      <p:pic>
        <p:nvPicPr>
          <p:cNvPr id="4" name="slide-04" descr="slide-04">
            <a:hlinkClick r:id="" action="ppaction://media"/>
            <a:extLst>
              <a:ext uri="{FF2B5EF4-FFF2-40B4-BE49-F238E27FC236}">
                <a16:creationId xmlns:a16="http://schemas.microsoft.com/office/drawing/2014/main" id="{79D193EB-C119-6947-9345-11A7C7399B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514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4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05DC0-75B9-4174-9680-604218BCC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Deriving A function from a K-map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DA4B8AEF-CEBA-4E12-BE0B-609296870FDA}"/>
                  </a:ext>
                </a:extLst>
              </p:cNvPr>
              <p:cNvGraphicFramePr>
                <a:graphicFrameLocks noGrp="1"/>
              </p:cNvGraphicFramePr>
              <p:nvPr>
                <p:ph sz="half" idx="1"/>
                <p:extLst>
                  <p:ext uri="{D42A27DB-BD31-4B8C-83A1-F6EECF244321}">
                    <p14:modId xmlns:p14="http://schemas.microsoft.com/office/powerpoint/2010/main" val="2194769124"/>
                  </p:ext>
                </p:extLst>
              </p:nvPr>
            </p:nvGraphicFramePr>
            <p:xfrm>
              <a:off x="0" y="1574800"/>
              <a:ext cx="6019800" cy="52120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4950">
                      <a:extLst>
                        <a:ext uri="{9D8B030D-6E8A-4147-A177-3AD203B41FA5}">
                          <a16:colId xmlns:a16="http://schemas.microsoft.com/office/drawing/2014/main" val="769499740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244052999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198372143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324651271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0528602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155752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83658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9618484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269802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834261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831226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419187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77107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DA4B8AEF-CEBA-4E12-BE0B-609296870FDA}"/>
                  </a:ext>
                </a:extLst>
              </p:cNvPr>
              <p:cNvGraphicFramePr>
                <a:graphicFrameLocks noGrp="1"/>
              </p:cNvGraphicFramePr>
              <p:nvPr>
                <p:ph sz="half" idx="1"/>
                <p:extLst>
                  <p:ext uri="{D42A27DB-BD31-4B8C-83A1-F6EECF244321}">
                    <p14:modId xmlns:p14="http://schemas.microsoft.com/office/powerpoint/2010/main" val="2194769124"/>
                  </p:ext>
                </p:extLst>
              </p:nvPr>
            </p:nvGraphicFramePr>
            <p:xfrm>
              <a:off x="0" y="1574800"/>
              <a:ext cx="6019800" cy="52120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4950">
                      <a:extLst>
                        <a:ext uri="{9D8B030D-6E8A-4147-A177-3AD203B41FA5}">
                          <a16:colId xmlns:a16="http://schemas.microsoft.com/office/drawing/2014/main" val="769499740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244052999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198372143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324651271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810" t="-1053" r="-300810" b="-834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810" t="-1053" r="-200810" b="-834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00810" t="-1053" r="-100810" b="-834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300810" t="-1053" r="-810" b="-83473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8602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1557528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8365869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96184844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269802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8342613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831226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419187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7710702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52C72A8-683E-4559-8AB1-EF20D99B3C2F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56474864"/>
              </p:ext>
            </p:extLst>
          </p:nvPr>
        </p:nvGraphicFramePr>
        <p:xfrm>
          <a:off x="6172200" y="1574800"/>
          <a:ext cx="6019800" cy="1737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3960">
                  <a:extLst>
                    <a:ext uri="{9D8B030D-6E8A-4147-A177-3AD203B41FA5}">
                      <a16:colId xmlns:a16="http://schemas.microsoft.com/office/drawing/2014/main" val="1273895258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973007165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1424426982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518819789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31752303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GB" sz="3200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4605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5742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017142"/>
                  </a:ext>
                </a:extLst>
              </a:tr>
            </a:tbl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FD38B61-E088-435F-A6B3-254B99FE0DBF}"/>
              </a:ext>
            </a:extLst>
          </p:cNvPr>
          <p:cNvCxnSpPr>
            <a:cxnSpLocks/>
          </p:cNvCxnSpPr>
          <p:nvPr/>
        </p:nvCxnSpPr>
        <p:spPr>
          <a:xfrm>
            <a:off x="6172200" y="1574800"/>
            <a:ext cx="1205237" cy="5846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A8E7D6F-1597-4F32-B415-CC111B129516}"/>
              </a:ext>
            </a:extLst>
          </p:cNvPr>
          <p:cNvSpPr txBox="1"/>
          <p:nvPr/>
        </p:nvSpPr>
        <p:spPr>
          <a:xfrm>
            <a:off x="6767637" y="1474530"/>
            <a:ext cx="644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AB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AA421B-D350-450B-93A3-E63D51B3B2F1}"/>
              </a:ext>
            </a:extLst>
          </p:cNvPr>
          <p:cNvSpPr txBox="1"/>
          <p:nvPr/>
        </p:nvSpPr>
        <p:spPr>
          <a:xfrm>
            <a:off x="6314068" y="1674982"/>
            <a:ext cx="404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C</a:t>
            </a:r>
          </a:p>
        </p:txBody>
      </p:sp>
      <p:pic>
        <p:nvPicPr>
          <p:cNvPr id="3" name="slide-05" descr="slide-05">
            <a:hlinkClick r:id="" action="ppaction://media"/>
            <a:extLst>
              <a:ext uri="{FF2B5EF4-FFF2-40B4-BE49-F238E27FC236}">
                <a16:creationId xmlns:a16="http://schemas.microsoft.com/office/drawing/2014/main" id="{5F6707A3-DCC9-084A-AC20-6488A55664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76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4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05DC0-75B9-4174-9680-604218BCC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Deriving A function from a K-map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DA4B8AEF-CEBA-4E12-BE0B-609296870FDA}"/>
                  </a:ext>
                </a:extLst>
              </p:cNvPr>
              <p:cNvGraphicFramePr>
                <a:graphicFrameLocks noGrp="1"/>
              </p:cNvGraphicFramePr>
              <p:nvPr>
                <p:ph sz="half" idx="1"/>
              </p:nvPr>
            </p:nvGraphicFramePr>
            <p:xfrm>
              <a:off x="0" y="1574800"/>
              <a:ext cx="6019800" cy="52120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4950">
                      <a:extLst>
                        <a:ext uri="{9D8B030D-6E8A-4147-A177-3AD203B41FA5}">
                          <a16:colId xmlns:a16="http://schemas.microsoft.com/office/drawing/2014/main" val="769499740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244052999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198372143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324651271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0528602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155752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83658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9618484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269802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834261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831226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419187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77107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DA4B8AEF-CEBA-4E12-BE0B-609296870FDA}"/>
                  </a:ext>
                </a:extLst>
              </p:cNvPr>
              <p:cNvGraphicFramePr>
                <a:graphicFrameLocks noGrp="1"/>
              </p:cNvGraphicFramePr>
              <p:nvPr>
                <p:ph sz="half" idx="1"/>
              </p:nvPr>
            </p:nvGraphicFramePr>
            <p:xfrm>
              <a:off x="0" y="1574800"/>
              <a:ext cx="6019800" cy="52120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4950">
                      <a:extLst>
                        <a:ext uri="{9D8B030D-6E8A-4147-A177-3AD203B41FA5}">
                          <a16:colId xmlns:a16="http://schemas.microsoft.com/office/drawing/2014/main" val="769499740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244052999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198372143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324651271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810" t="-1053" r="-300810" b="-834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100810" t="-1053" r="-200810" b="-834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200810" t="-1053" r="-100810" b="-834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300810" t="-1053" r="-810" b="-83473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8602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1557528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8365869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96184844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269802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8342613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831226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419187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7710702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52C72A8-683E-4559-8AB1-EF20D99B3C2F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72200" y="1574800"/>
          <a:ext cx="6019800" cy="1737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3960">
                  <a:extLst>
                    <a:ext uri="{9D8B030D-6E8A-4147-A177-3AD203B41FA5}">
                      <a16:colId xmlns:a16="http://schemas.microsoft.com/office/drawing/2014/main" val="1273895258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973007165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1424426982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518819789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31752303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GB" sz="3200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4605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5742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017142"/>
                  </a:ext>
                </a:extLst>
              </a:tr>
            </a:tbl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FD38B61-E088-435F-A6B3-254B99FE0DBF}"/>
              </a:ext>
            </a:extLst>
          </p:cNvPr>
          <p:cNvCxnSpPr>
            <a:cxnSpLocks/>
          </p:cNvCxnSpPr>
          <p:nvPr/>
        </p:nvCxnSpPr>
        <p:spPr>
          <a:xfrm>
            <a:off x="6172200" y="1574800"/>
            <a:ext cx="1205237" cy="5846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A8E7D6F-1597-4F32-B415-CC111B129516}"/>
              </a:ext>
            </a:extLst>
          </p:cNvPr>
          <p:cNvSpPr txBox="1"/>
          <p:nvPr/>
        </p:nvSpPr>
        <p:spPr>
          <a:xfrm>
            <a:off x="6767637" y="1474530"/>
            <a:ext cx="644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AB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AA421B-D350-450B-93A3-E63D51B3B2F1}"/>
              </a:ext>
            </a:extLst>
          </p:cNvPr>
          <p:cNvSpPr txBox="1"/>
          <p:nvPr/>
        </p:nvSpPr>
        <p:spPr>
          <a:xfrm>
            <a:off x="6314068" y="1674982"/>
            <a:ext cx="404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087E489-6CAB-43CB-AA9E-024B0C943181}"/>
              </a:ext>
            </a:extLst>
          </p:cNvPr>
          <p:cNvSpPr/>
          <p:nvPr/>
        </p:nvSpPr>
        <p:spPr>
          <a:xfrm>
            <a:off x="9100913" y="2159487"/>
            <a:ext cx="1929336" cy="584687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2BB1A2B-FD5C-4AC9-A73D-F2EDE9960E68}"/>
              </a:ext>
            </a:extLst>
          </p:cNvPr>
          <p:cNvSpPr/>
          <p:nvPr/>
        </p:nvSpPr>
        <p:spPr>
          <a:xfrm>
            <a:off x="11709267" y="2026512"/>
            <a:ext cx="482733" cy="1430664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9312ABB-EEF7-471B-A569-29E516DDA7BE}"/>
                  </a:ext>
                </a:extLst>
              </p:cNvPr>
              <p:cNvSpPr txBox="1"/>
              <p:nvPr/>
            </p:nvSpPr>
            <p:spPr>
              <a:xfrm>
                <a:off x="6923020" y="3934618"/>
                <a:ext cx="4518160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=(</m:t>
                      </m:r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)∨(</m:t>
                      </m:r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9312ABB-EEF7-471B-A569-29E516DDA7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3020" y="3934618"/>
                <a:ext cx="4518160" cy="49244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05C5895-C557-48E5-A036-A3C00E11BBB9}"/>
              </a:ext>
            </a:extLst>
          </p:cNvPr>
          <p:cNvCxnSpPr>
            <a:stCxn id="3" idx="4"/>
          </p:cNvCxnSpPr>
          <p:nvPr/>
        </p:nvCxnSpPr>
        <p:spPr>
          <a:xfrm flipH="1">
            <a:off x="8603020" y="2744174"/>
            <a:ext cx="1462561" cy="11904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E74451C-3DAA-48F2-8189-A0A82C4AAB8E}"/>
              </a:ext>
            </a:extLst>
          </p:cNvPr>
          <p:cNvCxnSpPr>
            <a:stCxn id="9" idx="3"/>
          </p:cNvCxnSpPr>
          <p:nvPr/>
        </p:nvCxnSpPr>
        <p:spPr>
          <a:xfrm flipH="1">
            <a:off x="10719066" y="3247660"/>
            <a:ext cx="1060896" cy="73069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8431AE2-00DC-4B1C-B64C-64A40C88991B}"/>
                  </a:ext>
                </a:extLst>
              </p:cNvPr>
              <p:cNvSpPr txBox="1"/>
              <p:nvPr/>
            </p:nvSpPr>
            <p:spPr>
              <a:xfrm>
                <a:off x="6923020" y="4810372"/>
                <a:ext cx="4519699" cy="19697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3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GB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GB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∧¬</m:t>
                          </m:r>
                          <m:r>
                            <a:rPr lang="en-GB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en-GB" sz="3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∨</m:t>
                      </m:r>
                      <m:d>
                        <m:dPr>
                          <m:ctrlPr>
                            <a:rPr lang="en-GB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r>
                            <a:rPr lang="en-GB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∧¬</m:t>
                          </m:r>
                          <m:r>
                            <a:rPr lang="en-GB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GB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0∧¬1</m:t>
                          </m:r>
                        </m:e>
                      </m:d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∨</m:t>
                      </m:r>
                      <m:d>
                        <m:dPr>
                          <m:ctrlPr>
                            <a:rPr lang="en-GB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1∧¬0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GB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0∧0</m:t>
                          </m:r>
                        </m:e>
                      </m:d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∨</m:t>
                      </m:r>
                      <m:d>
                        <m:dPr>
                          <m:ctrlPr>
                            <a:rPr lang="en-GB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1∧1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a:rPr lang="en-GB" sz="3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=0∨1=1</m:t>
                      </m:r>
                    </m:oMath>
                  </m:oMathPara>
                </a14:m>
                <a:endParaRPr lang="en-GB" sz="3200" b="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8431AE2-00DC-4B1C-B64C-64A40C8899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3020" y="4810372"/>
                <a:ext cx="4519699" cy="196977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E12B2ACF-90D7-4AAF-A497-5CB1ADD2CEC8}"/>
              </a:ext>
            </a:extLst>
          </p:cNvPr>
          <p:cNvSpPr/>
          <p:nvPr/>
        </p:nvSpPr>
        <p:spPr>
          <a:xfrm>
            <a:off x="726002" y="4901609"/>
            <a:ext cx="5706696" cy="882503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slide-06" descr="slide-06">
            <a:hlinkClick r:id="" action="ppaction://media"/>
            <a:extLst>
              <a:ext uri="{FF2B5EF4-FFF2-40B4-BE49-F238E27FC236}">
                <a16:creationId xmlns:a16="http://schemas.microsoft.com/office/drawing/2014/main" id="{0F2BF64A-E713-2F44-8016-129B2BCF75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631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42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05DC0-75B9-4174-9680-604218BCC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Deriving A function from a K-map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DA4B8AEF-CEBA-4E12-BE0B-609296870FDA}"/>
                  </a:ext>
                </a:extLst>
              </p:cNvPr>
              <p:cNvGraphicFramePr>
                <a:graphicFrameLocks noGrp="1"/>
              </p:cNvGraphicFramePr>
              <p:nvPr>
                <p:ph sz="half" idx="1"/>
                <p:extLst>
                  <p:ext uri="{D42A27DB-BD31-4B8C-83A1-F6EECF244321}">
                    <p14:modId xmlns:p14="http://schemas.microsoft.com/office/powerpoint/2010/main" val="585346984"/>
                  </p:ext>
                </p:extLst>
              </p:nvPr>
            </p:nvGraphicFramePr>
            <p:xfrm>
              <a:off x="0" y="1574800"/>
              <a:ext cx="6019800" cy="52120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4950">
                      <a:extLst>
                        <a:ext uri="{9D8B030D-6E8A-4147-A177-3AD203B41FA5}">
                          <a16:colId xmlns:a16="http://schemas.microsoft.com/office/drawing/2014/main" val="769499740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244052999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198372143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324651271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oMath>
                            </m:oMathPara>
                          </a14:m>
                          <a:endParaRPr lang="en-GB" sz="32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0528602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155752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83658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9618484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269802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834261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831226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419187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77107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DA4B8AEF-CEBA-4E12-BE0B-609296870FDA}"/>
                  </a:ext>
                </a:extLst>
              </p:cNvPr>
              <p:cNvGraphicFramePr>
                <a:graphicFrameLocks noGrp="1"/>
              </p:cNvGraphicFramePr>
              <p:nvPr>
                <p:ph sz="half" idx="1"/>
                <p:extLst>
                  <p:ext uri="{D42A27DB-BD31-4B8C-83A1-F6EECF244321}">
                    <p14:modId xmlns:p14="http://schemas.microsoft.com/office/powerpoint/2010/main" val="585346984"/>
                  </p:ext>
                </p:extLst>
              </p:nvPr>
            </p:nvGraphicFramePr>
            <p:xfrm>
              <a:off x="0" y="1574800"/>
              <a:ext cx="6019800" cy="52120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4950">
                      <a:extLst>
                        <a:ext uri="{9D8B030D-6E8A-4147-A177-3AD203B41FA5}">
                          <a16:colId xmlns:a16="http://schemas.microsoft.com/office/drawing/2014/main" val="769499740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244052999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1983721433"/>
                        </a:ext>
                      </a:extLst>
                    </a:gridCol>
                    <a:gridCol w="1504950">
                      <a:extLst>
                        <a:ext uri="{9D8B030D-6E8A-4147-A177-3AD203B41FA5}">
                          <a16:colId xmlns:a16="http://schemas.microsoft.com/office/drawing/2014/main" val="324651271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810" t="-1053" r="-300810" b="-834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810" t="-1053" r="-200810" b="-834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00810" t="-1053" r="-100810" b="-834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300810" t="-1053" r="-810" b="-83473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8602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1557528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8365869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96184844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269802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8342613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831226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419187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3200" dirty="0">
                              <a:solidFill>
                                <a:schemeClr val="bg1"/>
                              </a:solidFill>
                              <a:latin typeface="Gill Sans MT" panose="020B0502020104020203" pitchFamily="34" charset="0"/>
                            </a:rPr>
                            <a:t>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7710702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70352F63-CAD9-46A8-B3AF-27A3CD60FB8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2515500"/>
              </p:ext>
            </p:extLst>
          </p:nvPr>
        </p:nvGraphicFramePr>
        <p:xfrm>
          <a:off x="6172200" y="1574800"/>
          <a:ext cx="6019800" cy="2895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06600">
                  <a:extLst>
                    <a:ext uri="{9D8B030D-6E8A-4147-A177-3AD203B41FA5}">
                      <a16:colId xmlns:a16="http://schemas.microsoft.com/office/drawing/2014/main" val="3646913422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3034555273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13981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GB" sz="3200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3214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65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84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950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32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6355703"/>
                  </a:ext>
                </a:extLst>
              </a:tr>
            </a:tbl>
          </a:graphicData>
        </a:graphic>
      </p:graphicFrame>
      <p:sp>
        <p:nvSpPr>
          <p:cNvPr id="13" name="Oval 12">
            <a:extLst>
              <a:ext uri="{FF2B5EF4-FFF2-40B4-BE49-F238E27FC236}">
                <a16:creationId xmlns:a16="http://schemas.microsoft.com/office/drawing/2014/main" id="{ED9A5BE0-021A-47BA-954E-AADA7E72CD82}"/>
              </a:ext>
            </a:extLst>
          </p:cNvPr>
          <p:cNvSpPr/>
          <p:nvPr/>
        </p:nvSpPr>
        <p:spPr>
          <a:xfrm>
            <a:off x="9739423" y="2730255"/>
            <a:ext cx="467831" cy="1182525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B35CBE2-8270-4C84-87A4-20FF224031E1}"/>
              </a:ext>
            </a:extLst>
          </p:cNvPr>
          <p:cNvSpPr/>
          <p:nvPr/>
        </p:nvSpPr>
        <p:spPr>
          <a:xfrm>
            <a:off x="11748976" y="2138993"/>
            <a:ext cx="443023" cy="1182525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EAFC223-E09D-49EF-A4DB-99CEEE7D6B3A}"/>
              </a:ext>
            </a:extLst>
          </p:cNvPr>
          <p:cNvSpPr/>
          <p:nvPr/>
        </p:nvSpPr>
        <p:spPr>
          <a:xfrm>
            <a:off x="11748975" y="3885711"/>
            <a:ext cx="388367" cy="58468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7F6DBCE-F2FE-4F13-B128-C110B0AE6906}"/>
              </a:ext>
            </a:extLst>
          </p:cNvPr>
          <p:cNvCxnSpPr>
            <a:cxnSpLocks/>
            <a:stCxn id="13" idx="3"/>
          </p:cNvCxnSpPr>
          <p:nvPr/>
        </p:nvCxnSpPr>
        <p:spPr>
          <a:xfrm flipH="1">
            <a:off x="8040743" y="3739603"/>
            <a:ext cx="1767192" cy="12571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3E2C3C9-EEBC-4B22-AF35-F9799C120735}"/>
                  </a:ext>
                </a:extLst>
              </p:cNvPr>
              <p:cNvSpPr txBox="1"/>
              <p:nvPr/>
            </p:nvSpPr>
            <p:spPr>
              <a:xfrm>
                <a:off x="6247314" y="4996788"/>
                <a:ext cx="6173972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=(¬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)∨(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)∨(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3E2C3C9-EEBC-4B22-AF35-F9799C1207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7314" y="4996788"/>
                <a:ext cx="6173972" cy="369332"/>
              </a:xfrm>
              <a:prstGeom prst="rect">
                <a:avLst/>
              </a:prstGeom>
              <a:blipFill>
                <a:blip r:embed="rId5"/>
                <a:stretch>
                  <a:fillRect b="-35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D5E8EB9-4950-4634-B9ED-B1C16FE1CAFD}"/>
              </a:ext>
            </a:extLst>
          </p:cNvPr>
          <p:cNvCxnSpPr>
            <a:cxnSpLocks/>
            <a:stCxn id="16" idx="3"/>
          </p:cNvCxnSpPr>
          <p:nvPr/>
        </p:nvCxnSpPr>
        <p:spPr>
          <a:xfrm flipH="1">
            <a:off x="9494874" y="3148341"/>
            <a:ext cx="2318981" cy="188625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357D6CC-BB51-40AF-9332-0DA8AC567EF5}"/>
              </a:ext>
            </a:extLst>
          </p:cNvPr>
          <p:cNvCxnSpPr>
            <a:cxnSpLocks/>
            <a:stCxn id="17" idx="3"/>
          </p:cNvCxnSpPr>
          <p:nvPr/>
        </p:nvCxnSpPr>
        <p:spPr>
          <a:xfrm flipH="1">
            <a:off x="11076786" y="4384774"/>
            <a:ext cx="729064" cy="68346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C9A52B-D14D-4FF6-A236-90E939B7A3BB}"/>
              </a:ext>
            </a:extLst>
          </p:cNvPr>
          <p:cNvCxnSpPr/>
          <p:nvPr/>
        </p:nvCxnSpPr>
        <p:spPr>
          <a:xfrm>
            <a:off x="6172200" y="1574800"/>
            <a:ext cx="2014870" cy="5641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8E0364F-81EF-46FB-806D-EE9F5A22B4C4}"/>
              </a:ext>
            </a:extLst>
          </p:cNvPr>
          <p:cNvSpPr txBox="1"/>
          <p:nvPr/>
        </p:nvSpPr>
        <p:spPr>
          <a:xfrm>
            <a:off x="7634336" y="1482429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Gill Sans MT" panose="020B0502020104020203" pitchFamily="34" charset="0"/>
              </a:rPr>
              <a:t>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F5CAAB-F8B1-43C1-BDB5-C2193C24E896}"/>
              </a:ext>
            </a:extLst>
          </p:cNvPr>
          <p:cNvSpPr txBox="1"/>
          <p:nvPr/>
        </p:nvSpPr>
        <p:spPr>
          <a:xfrm>
            <a:off x="6247314" y="1652676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Gill Sans MT" panose="020B0502020104020203" pitchFamily="34" charset="0"/>
              </a:rPr>
              <a:t>BC</a:t>
            </a:r>
          </a:p>
        </p:txBody>
      </p:sp>
      <p:pic>
        <p:nvPicPr>
          <p:cNvPr id="3" name="slide-07" descr="slide-07">
            <a:hlinkClick r:id="" action="ppaction://media"/>
            <a:extLst>
              <a:ext uri="{FF2B5EF4-FFF2-40B4-BE49-F238E27FC236}">
                <a16:creationId xmlns:a16="http://schemas.microsoft.com/office/drawing/2014/main" id="{AEDED801-C8BE-6842-BD82-BE5F7E86EC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63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2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raphic 129">
            <a:extLst>
              <a:ext uri="{FF2B5EF4-FFF2-40B4-BE49-F238E27FC236}">
                <a16:creationId xmlns:a16="http://schemas.microsoft.com/office/drawing/2014/main" id="{E21FEC17-F27C-4A20-BAF5-00DA4E40AC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9296" y="2494092"/>
            <a:ext cx="5313210" cy="35616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0E6171-EEAB-44E2-8598-10B9B3FC8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Turning the Function into a Circuit Diagram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1F956E-1532-484E-B1A4-240563A1E2B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0" y="1574498"/>
                <a:ext cx="6019800" cy="5091423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2400" i="1">
                          <a:latin typeface="Cambria Math" panose="02040503050406030204" pitchFamily="18" charset="0"/>
                        </a:rPr>
                        <m:t>=(</m:t>
                      </m:r>
                      <m:r>
                        <a:rPr lang="en-GB" sz="240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)∨(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400" dirty="0"/>
              </a:p>
              <a:p>
                <a:endParaRPr lang="en-GB" sz="3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1F956E-1532-484E-B1A4-240563A1E2B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0" y="1574498"/>
                <a:ext cx="6019800" cy="5091423"/>
              </a:xfr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Content Placeholder 37">
                <a:extLst>
                  <a:ext uri="{FF2B5EF4-FFF2-40B4-BE49-F238E27FC236}">
                    <a16:creationId xmlns:a16="http://schemas.microsoft.com/office/drawing/2014/main" id="{F8952809-F075-4FD7-A1AF-1E67E0C95225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2400" i="1">
                          <a:latin typeface="Cambria Math" panose="02040503050406030204" pitchFamily="18" charset="0"/>
                        </a:rPr>
                        <m:t>=(¬</m:t>
                      </m:r>
                      <m:r>
                        <a:rPr lang="en-GB" sz="24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)∨(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)∨(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GB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400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8" name="Content Placeholder 37">
                <a:extLst>
                  <a:ext uri="{FF2B5EF4-FFF2-40B4-BE49-F238E27FC236}">
                    <a16:creationId xmlns:a16="http://schemas.microsoft.com/office/drawing/2014/main" id="{F8952809-F075-4FD7-A1AF-1E67E0C952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FBB81C3-BAE1-4B7F-9782-597D9FC3E966}"/>
                  </a:ext>
                </a:extLst>
              </p:cNvPr>
              <p:cNvSpPr/>
              <p:nvPr/>
            </p:nvSpPr>
            <p:spPr>
              <a:xfrm>
                <a:off x="2489983" y="2844225"/>
                <a:ext cx="1551835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GB" sz="3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3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FBB81C3-BAE1-4B7F-9782-597D9FC3E9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9983" y="2844225"/>
                <a:ext cx="1551835" cy="58477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2AEFA0B8-C0CB-4A73-89CC-9F45F1B03118}"/>
                  </a:ext>
                </a:extLst>
              </p:cNvPr>
              <p:cNvSpPr/>
              <p:nvPr/>
            </p:nvSpPr>
            <p:spPr>
              <a:xfrm>
                <a:off x="51323" y="2477691"/>
                <a:ext cx="557973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</m:oMath>
                  </m:oMathPara>
                </a14:m>
                <a:endParaRPr lang="en-GB" sz="3200" dirty="0"/>
              </a:p>
            </p:txBody>
          </p:sp>
        </mc:Choice>
        <mc:Fallback xmlns=""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2AEFA0B8-C0CB-4A73-89CC-9F45F1B031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23" y="2477691"/>
                <a:ext cx="557973" cy="58477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E1DD6DD7-D8AC-4CB2-8F33-0613C0FF34D7}"/>
                  </a:ext>
                </a:extLst>
              </p:cNvPr>
              <p:cNvSpPr/>
              <p:nvPr/>
            </p:nvSpPr>
            <p:spPr>
              <a:xfrm>
                <a:off x="-134617" y="3078868"/>
                <a:ext cx="84709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¬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E1DD6DD7-D8AC-4CB2-8F33-0613C0FF34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34617" y="3078868"/>
                <a:ext cx="847091" cy="58477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981735B0-847F-441D-BAAD-22820285EA4C}"/>
                  </a:ext>
                </a:extLst>
              </p:cNvPr>
              <p:cNvSpPr/>
              <p:nvPr/>
            </p:nvSpPr>
            <p:spPr>
              <a:xfrm>
                <a:off x="51323" y="4860755"/>
                <a:ext cx="54136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981735B0-847F-441D-BAAD-22820285EA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23" y="4860755"/>
                <a:ext cx="541367" cy="58477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B97FD21C-7DE6-4C3E-975C-2B8C2E16577F}"/>
                  </a:ext>
                </a:extLst>
              </p:cNvPr>
              <p:cNvSpPr/>
              <p:nvPr/>
            </p:nvSpPr>
            <p:spPr>
              <a:xfrm>
                <a:off x="-110068" y="5432793"/>
                <a:ext cx="8641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¬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B97FD21C-7DE6-4C3E-975C-2B8C2E1657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10068" y="5432793"/>
                <a:ext cx="864147" cy="58477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EB36260A-FAFA-464A-B377-4BAA7FA60592}"/>
                  </a:ext>
                </a:extLst>
              </p:cNvPr>
              <p:cNvSpPr/>
              <p:nvPr/>
            </p:nvSpPr>
            <p:spPr>
              <a:xfrm>
                <a:off x="2489983" y="5122905"/>
                <a:ext cx="155228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EB36260A-FAFA-464A-B377-4BAA7FA605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9983" y="5122905"/>
                <a:ext cx="1552284" cy="584775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786C989B-ED28-4A98-BEB5-D05CBCCCFFAE}"/>
                  </a:ext>
                </a:extLst>
              </p:cNvPr>
              <p:cNvSpPr/>
              <p:nvPr/>
            </p:nvSpPr>
            <p:spPr>
              <a:xfrm>
                <a:off x="5557415" y="3535434"/>
                <a:ext cx="515719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786C989B-ED28-4A98-BEB5-D05CBCCCFF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7415" y="3535434"/>
                <a:ext cx="515719" cy="584775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EA0F13FE-7689-47E9-B2E2-D74114729F59}"/>
                  </a:ext>
                </a:extLst>
              </p:cNvPr>
              <p:cNvSpPr/>
              <p:nvPr/>
            </p:nvSpPr>
            <p:spPr>
              <a:xfrm>
                <a:off x="6152973" y="2025214"/>
                <a:ext cx="847540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¬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EA0F13FE-7689-47E9-B2E2-D74114729F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2973" y="2025214"/>
                <a:ext cx="847540" cy="584775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D2C5AAC5-E3B4-4A06-82A3-8867E0C99029}"/>
                  </a:ext>
                </a:extLst>
              </p:cNvPr>
              <p:cNvSpPr/>
              <p:nvPr/>
            </p:nvSpPr>
            <p:spPr>
              <a:xfrm>
                <a:off x="6440176" y="2609989"/>
                <a:ext cx="54091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D2C5AAC5-E3B4-4A06-82A3-8867E0C990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0176" y="2609989"/>
                <a:ext cx="540917" cy="584775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6" name="Graphic 135">
            <a:extLst>
              <a:ext uri="{FF2B5EF4-FFF2-40B4-BE49-F238E27FC236}">
                <a16:creationId xmlns:a16="http://schemas.microsoft.com/office/drawing/2014/main" id="{BAD2987C-5E3C-4774-94D7-A1A04A6927C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894299" y="2060803"/>
            <a:ext cx="4817160" cy="46407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D7DB8C44-7998-4B34-B878-1846F9211BF3}"/>
                  </a:ext>
                </a:extLst>
              </p:cNvPr>
              <p:cNvSpPr/>
              <p:nvPr/>
            </p:nvSpPr>
            <p:spPr>
              <a:xfrm>
                <a:off x="6508617" y="3775788"/>
                <a:ext cx="385682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D7DB8C44-7998-4B34-B878-1846F9211B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08617" y="3775788"/>
                <a:ext cx="385682" cy="584775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317F764D-E1A6-45EA-960F-C797607870DA}"/>
                  </a:ext>
                </a:extLst>
              </p:cNvPr>
              <p:cNvSpPr/>
              <p:nvPr/>
            </p:nvSpPr>
            <p:spPr>
              <a:xfrm>
                <a:off x="6144669" y="4365560"/>
                <a:ext cx="8641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¬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317F764D-E1A6-45EA-960F-C797607870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4669" y="4365560"/>
                <a:ext cx="864147" cy="584775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7F6675A8-DB68-4068-BB48-07B5D165A8F9}"/>
                  </a:ext>
                </a:extLst>
              </p:cNvPr>
              <p:cNvSpPr/>
              <p:nvPr/>
            </p:nvSpPr>
            <p:spPr>
              <a:xfrm>
                <a:off x="6430774" y="5432792"/>
                <a:ext cx="54136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7F6675A8-DB68-4068-BB48-07B5D165A8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0774" y="5432792"/>
                <a:ext cx="541367" cy="584775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E941CC48-A0E0-46BC-A21B-2CBD56BFDC46}"/>
                  </a:ext>
                </a:extLst>
              </p:cNvPr>
              <p:cNvSpPr/>
              <p:nvPr/>
            </p:nvSpPr>
            <p:spPr>
              <a:xfrm>
                <a:off x="6405482" y="5823302"/>
                <a:ext cx="557973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E941CC48-A0E0-46BC-A21B-2CBD56BFDC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5482" y="5823302"/>
                <a:ext cx="557973" cy="584775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44B4589F-A9A7-4D05-A32B-F0464815E7B0}"/>
                  </a:ext>
                </a:extLst>
              </p:cNvPr>
              <p:cNvSpPr/>
              <p:nvPr/>
            </p:nvSpPr>
            <p:spPr>
              <a:xfrm>
                <a:off x="6085071" y="6202421"/>
                <a:ext cx="84709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¬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44B4589F-A9A7-4D05-A32B-F0464815E7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5071" y="6202421"/>
                <a:ext cx="847091" cy="584775"/>
              </a:xfrm>
              <a:prstGeom prst="rect">
                <a:avLst/>
              </a:prstGeom>
              <a:blipFill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98E232F0-CE26-449A-B3CA-00200A5D9D89}"/>
                  </a:ext>
                </a:extLst>
              </p:cNvPr>
              <p:cNvSpPr/>
              <p:nvPr/>
            </p:nvSpPr>
            <p:spPr>
              <a:xfrm>
                <a:off x="8254994" y="2253830"/>
                <a:ext cx="153522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¬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GB" sz="3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</m:t>
                      </m:r>
                      <m:r>
                        <a:rPr lang="en-GB" sz="3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98E232F0-CE26-449A-B3CA-00200A5D9D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4994" y="2253830"/>
                <a:ext cx="1535227" cy="584775"/>
              </a:xfrm>
              <a:prstGeom prst="rect">
                <a:avLst/>
              </a:prstGeom>
              <a:blipFill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B7451CE2-C0C3-4FB9-95F6-AFF277CD3311}"/>
                  </a:ext>
                </a:extLst>
              </p:cNvPr>
              <p:cNvSpPr/>
              <p:nvPr/>
            </p:nvSpPr>
            <p:spPr>
              <a:xfrm>
                <a:off x="8414482" y="4073172"/>
                <a:ext cx="155228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B7451CE2-C0C3-4FB9-95F6-AFF277CD33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4482" y="4073172"/>
                <a:ext cx="1552284" cy="584775"/>
              </a:xfrm>
              <a:prstGeom prst="rect">
                <a:avLst/>
              </a:prstGeom>
              <a:blipFill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A338EA49-7C38-43B3-9B64-8596C83BD7B9}"/>
                  </a:ext>
                </a:extLst>
              </p:cNvPr>
              <p:cNvSpPr/>
              <p:nvPr/>
            </p:nvSpPr>
            <p:spPr>
              <a:xfrm>
                <a:off x="8414482" y="5831602"/>
                <a:ext cx="2239972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∧¬</m:t>
                      </m:r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A338EA49-7C38-43B3-9B64-8596C83BD7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4482" y="5831602"/>
                <a:ext cx="2239972" cy="584775"/>
              </a:xfrm>
              <a:prstGeom prst="rect">
                <a:avLst/>
              </a:prstGeom>
              <a:blipFill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2AE79F0A-5B3B-4CF6-B043-121106F59D39}"/>
                  </a:ext>
                </a:extLst>
              </p:cNvPr>
              <p:cNvSpPr/>
              <p:nvPr/>
            </p:nvSpPr>
            <p:spPr>
              <a:xfrm>
                <a:off x="11552664" y="3690118"/>
                <a:ext cx="515719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GB" sz="3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2AE79F0A-5B3B-4CF6-B043-121106F59D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2664" y="3690118"/>
                <a:ext cx="515719" cy="584775"/>
              </a:xfrm>
              <a:prstGeom prst="rect">
                <a:avLst/>
              </a:prstGeom>
              <a:blipFill>
                <a:blip r:embed="rId2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slide-08" descr="slide-08">
            <a:hlinkClick r:id="" action="ppaction://media"/>
            <a:extLst>
              <a:ext uri="{FF2B5EF4-FFF2-40B4-BE49-F238E27FC236}">
                <a16:creationId xmlns:a16="http://schemas.microsoft.com/office/drawing/2014/main" id="{2DEAEF7E-FB8D-214E-A2FC-790D2F777E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873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123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2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5828CFB-DD8B-F240-A494-9094DD965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Karnaugh maps (K-map) allow us to build and simplify binary functions.</a:t>
            </a:r>
          </a:p>
          <a:p>
            <a:endParaRPr lang="en-US" dirty="0"/>
          </a:p>
          <a:p>
            <a:r>
              <a:rPr lang="en-US" dirty="0"/>
              <a:t>A K-map provides a function using only and and or gates.</a:t>
            </a:r>
          </a:p>
          <a:p>
            <a:endParaRPr lang="en-US" dirty="0"/>
          </a:p>
          <a:p>
            <a:r>
              <a:rPr lang="en-US" dirty="0"/>
              <a:t>We can simply translate the binary function into a circuit diagram.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5DA8D5-FAED-0949-A5E2-E50E0E35B1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Original Slides By </a:t>
            </a:r>
            <a:r>
              <a:rPr lang="en-GB" dirty="0" err="1"/>
              <a:t>Pelumi</a:t>
            </a:r>
            <a:r>
              <a:rPr lang="en-GB" dirty="0"/>
              <a:t> </a:t>
            </a:r>
            <a:r>
              <a:rPr lang="en-GB" dirty="0" err="1"/>
              <a:t>Apantaku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Updated Slides by Kevin Chalmers.</a:t>
            </a:r>
          </a:p>
          <a:p>
            <a:endParaRPr lang="en-GB" dirty="0"/>
          </a:p>
          <a:p>
            <a:r>
              <a:rPr lang="en-GB" dirty="0"/>
              <a:t>Video By Kevin Chalmers.</a:t>
            </a:r>
          </a:p>
          <a:p>
            <a:endParaRPr lang="en-GB" dirty="0"/>
          </a:p>
          <a:p>
            <a:r>
              <a:rPr lang="en-GB" dirty="0"/>
              <a:t>Images courtesy of Wikimedia.</a:t>
            </a:r>
          </a:p>
          <a:p>
            <a:endParaRPr lang="en-US" dirty="0"/>
          </a:p>
        </p:txBody>
      </p:sp>
      <p:pic>
        <p:nvPicPr>
          <p:cNvPr id="4" name="slide-09" descr="slide-09">
            <a:hlinkClick r:id="" action="ppaction://media"/>
            <a:extLst>
              <a:ext uri="{FF2B5EF4-FFF2-40B4-BE49-F238E27FC236}">
                <a16:creationId xmlns:a16="http://schemas.microsoft.com/office/drawing/2014/main" id="{11E74E58-5E82-CF48-8EED-F811E9D85E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71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7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53B74DE7D53B4797FE44204711A0A1" ma:contentTypeVersion="7" ma:contentTypeDescription="Create a new document." ma:contentTypeScope="" ma:versionID="36d212896b0b20dfed665b1189ddff63">
  <xsd:schema xmlns:xsd="http://www.w3.org/2001/XMLSchema" xmlns:xs="http://www.w3.org/2001/XMLSchema" xmlns:p="http://schemas.microsoft.com/office/2006/metadata/properties" xmlns:ns3="4cda9a55-c019-4dc1-8023-2b221ed9fd37" targetNamespace="http://schemas.microsoft.com/office/2006/metadata/properties" ma:root="true" ma:fieldsID="caff2cf0f1746aa325ba0c1c3236feed" ns3:_="">
    <xsd:import namespace="4cda9a55-c019-4dc1-8023-2b221ed9fd3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da9a55-c019-4dc1-8023-2b221ed9fd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681EE24-DC94-4B1C-805C-72400A9D1A4A}">
  <ds:schemaRefs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4cda9a55-c019-4dc1-8023-2b221ed9fd37"/>
    <ds:schemaRef ds:uri="http://purl.org/dc/elements/1.1/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7FF7EF4-7E50-472D-8273-834D31332E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009EBB0-22F5-4282-A821-8F0FFA10580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da9a55-c019-4dc1-8023-2b221ed9fd3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4887</TotalTime>
  <Words>789</Words>
  <Application>Microsoft Macintosh PowerPoint</Application>
  <PresentationFormat>Widescreen</PresentationFormat>
  <Paragraphs>267</Paragraphs>
  <Slides>9</Slides>
  <Notes>2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 Math</vt:lpstr>
      <vt:lpstr>Gill Sans MT</vt:lpstr>
      <vt:lpstr>Office Theme</vt:lpstr>
      <vt:lpstr>Building Logic Circuits</vt:lpstr>
      <vt:lpstr>Why Do We need to build Logic Circuits?</vt:lpstr>
      <vt:lpstr>Problem: How To Build an Adder?</vt:lpstr>
      <vt:lpstr>Karnaugh Map (K-map)</vt:lpstr>
      <vt:lpstr>Deriving A function from a K-map</vt:lpstr>
      <vt:lpstr>Deriving A function from a K-map</vt:lpstr>
      <vt:lpstr>Deriving A function from a K-map</vt:lpstr>
      <vt:lpstr>Turning the Function into a Circuit Diagram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Chalmers</dc:creator>
  <cp:lastModifiedBy>Microsoft Office User</cp:lastModifiedBy>
  <cp:revision>41</cp:revision>
  <dcterms:created xsi:type="dcterms:W3CDTF">2020-07-09T11:32:49Z</dcterms:created>
  <dcterms:modified xsi:type="dcterms:W3CDTF">2020-10-03T12:42:11Z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0x0101001B53B74DE7D53B4797FE44204711A0A1</vt:lpwstr>
  </property>
</Properties>
</file>

<file path=docProps/thumbnail.jpeg>
</file>